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3" r:id="rId3"/>
    <p:sldId id="262" r:id="rId4"/>
    <p:sldId id="264" r:id="rId5"/>
    <p:sldId id="256" r:id="rId6"/>
    <p:sldId id="275" r:id="rId7"/>
    <p:sldId id="274" r:id="rId8"/>
    <p:sldId id="257" r:id="rId9"/>
    <p:sldId id="268" r:id="rId10"/>
    <p:sldId id="269" r:id="rId11"/>
    <p:sldId id="270" r:id="rId12"/>
    <p:sldId id="271" r:id="rId13"/>
    <p:sldId id="258" r:id="rId14"/>
    <p:sldId id="272" r:id="rId15"/>
    <p:sldId id="259" r:id="rId16"/>
    <p:sldId id="260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5" y="254000"/>
            <a:ext cx="11029562" cy="61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Wyposażenie zakupione w ramach programu „Laboratoria Przyszłości” mogą być wykorzystywane podczas: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5) </a:t>
            </a:r>
            <a:r>
              <a:rPr lang="pl-PL" dirty="0" smtClean="0"/>
              <a:t>zajęć prowadzonych </a:t>
            </a:r>
            <a:r>
              <a:rPr lang="pl-PL" dirty="0"/>
              <a:t>w ramach pomocy psychologiczno-pedagogicznej;</a:t>
            </a:r>
          </a:p>
          <a:p>
            <a:pPr marL="0" indent="0">
              <a:buNone/>
            </a:pPr>
            <a:r>
              <a:rPr lang="pl-PL" dirty="0"/>
              <a:t>6) </a:t>
            </a:r>
            <a:r>
              <a:rPr lang="pl-PL" dirty="0" smtClean="0"/>
              <a:t>Zajęciach  rozwijających </a:t>
            </a:r>
            <a:r>
              <a:rPr lang="pl-PL" dirty="0"/>
              <a:t>zainteresowania i uzdolnienia uczniów, w szczególności </a:t>
            </a:r>
          </a:p>
          <a:p>
            <a:pPr marL="0" indent="0">
              <a:buNone/>
            </a:pPr>
            <a:r>
              <a:rPr lang="pl-PL" dirty="0"/>
              <a:t>w celu kształtowania ich aktywności i kreatywności;</a:t>
            </a:r>
          </a:p>
          <a:p>
            <a:pPr marL="0" indent="0">
              <a:buNone/>
            </a:pPr>
            <a:r>
              <a:rPr lang="pl-PL" dirty="0"/>
              <a:t>7) </a:t>
            </a:r>
            <a:r>
              <a:rPr lang="pl-PL" dirty="0" smtClean="0"/>
              <a:t>zajęciach </a:t>
            </a:r>
            <a:r>
              <a:rPr lang="pl-PL" dirty="0"/>
              <a:t>z zakresu doradztwa zawodowego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Szkoła może prowadzić również inne niż wymienione w ust. 1 i 2 zajęcia edukacyjne.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11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2283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Działania dotyczące wykorzystania </a:t>
            </a:r>
            <a:r>
              <a:rPr lang="pl-PL" dirty="0" smtClean="0"/>
              <a:t>wyposażenia: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4962" y="1706944"/>
            <a:ext cx="9998899" cy="4200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/>
              <a:t>Dyrektor szkoły </a:t>
            </a:r>
            <a:r>
              <a:rPr lang="pl-PL" sz="1800" dirty="0" smtClean="0"/>
              <a:t>wyznacza szkolnego koordynatora, którego zadaniem będzie popularyzacja wykorzystania tego wyposażenia oraz wsparcie osób prowadzących zajęcia w szkole w jego stosowaniu;</a:t>
            </a:r>
          </a:p>
          <a:p>
            <a:pPr marL="0" indent="0">
              <a:buNone/>
            </a:pPr>
            <a:r>
              <a:rPr lang="pl-PL" sz="1800" b="1" dirty="0" smtClean="0"/>
              <a:t>Nauczyciele</a:t>
            </a:r>
            <a:r>
              <a:rPr lang="pl-PL" sz="1800" dirty="0" smtClean="0"/>
              <a:t> uwzględniają </a:t>
            </a:r>
            <a:r>
              <a:rPr lang="pl-PL" sz="1800" dirty="0" smtClean="0"/>
              <a:t>podczas prowadzenia zajęć treści </a:t>
            </a:r>
            <a:r>
              <a:rPr lang="pl-PL" sz="1800" dirty="0" smtClean="0"/>
              <a:t>programowe </a:t>
            </a:r>
            <a:r>
              <a:rPr lang="pl-PL" sz="1800" dirty="0" smtClean="0"/>
              <a:t>z zakresu doradztwa zawodowego</a:t>
            </a:r>
            <a:r>
              <a:rPr lang="pl-PL" sz="1800" dirty="0" smtClean="0"/>
              <a:t>;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Szkoła </a:t>
            </a:r>
            <a:r>
              <a:rPr lang="pl-PL" sz="1800" dirty="0" smtClean="0"/>
              <a:t>dzieli </a:t>
            </a:r>
            <a:r>
              <a:rPr lang="pl-PL" sz="1800" dirty="0" smtClean="0"/>
              <a:t>się dobrymi praktykami oraz </a:t>
            </a:r>
            <a:r>
              <a:rPr lang="pl-PL" sz="1800" dirty="0" smtClean="0"/>
              <a:t>wymienia </a:t>
            </a:r>
            <a:r>
              <a:rPr lang="pl-PL" sz="1800" dirty="0" smtClean="0"/>
              <a:t>się wiedzą z innymi szkołami w zakresie wykorzystania tego wyposażenia</a:t>
            </a:r>
            <a:r>
              <a:rPr lang="pl-PL" sz="1800" dirty="0" smtClean="0"/>
              <a:t>;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Wykorzystywanie </a:t>
            </a:r>
            <a:r>
              <a:rPr lang="pl-PL" sz="1800" b="1" dirty="0" smtClean="0"/>
              <a:t>przez szkołę </a:t>
            </a:r>
            <a:r>
              <a:rPr lang="pl-PL" sz="1800" dirty="0" smtClean="0"/>
              <a:t>tego </a:t>
            </a:r>
            <a:r>
              <a:rPr lang="pl-PL" sz="1800" dirty="0" smtClean="0"/>
              <a:t>wyposażenia w kolejnych co najmniej </a:t>
            </a:r>
            <a:r>
              <a:rPr lang="pl-PL" sz="1800" b="1" dirty="0" smtClean="0"/>
              <a:t>5 latach </a:t>
            </a:r>
            <a:r>
              <a:rPr lang="pl-PL" sz="1800" dirty="0" smtClean="0"/>
              <a:t>szkolnych począwszy od </a:t>
            </a:r>
            <a:r>
              <a:rPr lang="pl-PL" sz="1800" dirty="0" err="1" smtClean="0"/>
              <a:t>r.szk</a:t>
            </a:r>
            <a:r>
              <a:rPr lang="pl-PL" sz="1800" dirty="0" smtClean="0"/>
              <a:t>. 2022/2023, podczas średnio co najmniej </a:t>
            </a:r>
            <a:r>
              <a:rPr lang="pl-PL" sz="1800" b="1" dirty="0" smtClean="0"/>
              <a:t>3 godzin zajęć </a:t>
            </a:r>
            <a:r>
              <a:rPr lang="pl-PL" sz="1800" dirty="0" smtClean="0"/>
              <a:t>w każdym tygodniu nauki;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602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Organ prowadzący szkoły ma obowiązek: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6193" y="2249486"/>
            <a:ext cx="8607552" cy="40172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1</a:t>
            </a:r>
            <a:r>
              <a:rPr lang="pl-PL" dirty="0" smtClean="0"/>
              <a:t>. Zapewnienia instalacji, uruchomienia oraz zintegrowania zakupionego wyposażenia z infrastrukturą szkolną;</a:t>
            </a:r>
          </a:p>
          <a:p>
            <a:pPr marL="0" indent="0">
              <a:buNone/>
            </a:pPr>
            <a:r>
              <a:rPr lang="pl-PL" dirty="0" smtClean="0"/>
              <a:t>2. Zapewnienia technicznych szkoleń dla osób prowadzących zajęcia w szkole z wykorzystaniem wyposażenia zakupionego w ramach wsparcia w zakresie jego obsługi.</a:t>
            </a:r>
          </a:p>
          <a:p>
            <a:pPr marL="0" indent="0">
              <a:buNone/>
            </a:pPr>
            <a:r>
              <a:rPr lang="pl-PL" dirty="0" smtClean="0"/>
              <a:t>3. Spełnienia wytycznych w zakresie identyfikacji wizualnej związanej z oznaczeniem wyposażenia zakupionego w ramach wsparcia.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4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ROBOTYKA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DRUKARKA 3D  z oprogramowaniem, 9 kolorów </a:t>
            </a:r>
            <a:r>
              <a:rPr lang="pl-PL" dirty="0" err="1" smtClean="0"/>
              <a:t>filamentów</a:t>
            </a:r>
            <a:r>
              <a:rPr lang="pl-PL" dirty="0"/>
              <a:t> </a:t>
            </a:r>
            <a:r>
              <a:rPr lang="pl-PL" dirty="0" smtClean="0"/>
              <a:t> oraz laptop DELL</a:t>
            </a:r>
          </a:p>
          <a:p>
            <a:r>
              <a:rPr lang="pl-PL" dirty="0" smtClean="0"/>
              <a:t>3  </a:t>
            </a:r>
            <a:r>
              <a:rPr lang="pl-PL" dirty="0" err="1" smtClean="0"/>
              <a:t>Doodler</a:t>
            </a:r>
            <a:r>
              <a:rPr lang="pl-PL" dirty="0" smtClean="0"/>
              <a:t>  - 6 długopisów 3D</a:t>
            </a:r>
          </a:p>
          <a:p>
            <a:r>
              <a:rPr lang="pl-PL" dirty="0" smtClean="0"/>
              <a:t> 1 ZESTAW LOFI ROBOT CODEBOX – mikrokontroler z czujnikami i akcesoriami</a:t>
            </a:r>
          </a:p>
          <a:p>
            <a:r>
              <a:rPr lang="pl-PL" dirty="0" smtClean="0"/>
              <a:t>12 zestawów ROBOTY EDUKACYJNE LEGO SPIKE </a:t>
            </a:r>
            <a:r>
              <a:rPr lang="pl-PL" dirty="0" err="1" smtClean="0"/>
              <a:t>Prime</a:t>
            </a:r>
            <a:r>
              <a:rPr lang="pl-PL" dirty="0" smtClean="0"/>
              <a:t> oraz LEGO SPIKE </a:t>
            </a:r>
            <a:r>
              <a:rPr lang="pl-PL" dirty="0" err="1" smtClean="0"/>
              <a:t>Essential</a:t>
            </a:r>
            <a:r>
              <a:rPr lang="pl-PL" dirty="0" smtClean="0"/>
              <a:t>– kl.4-8</a:t>
            </a:r>
          </a:p>
          <a:p>
            <a:r>
              <a:rPr lang="pl-PL" dirty="0" smtClean="0"/>
              <a:t>12 zestawów KLOCKI DO SAMODZIELNEJ KONSTRUKCJI – LEGO </a:t>
            </a:r>
            <a:r>
              <a:rPr lang="pl-PL" dirty="0" err="1" smtClean="0"/>
              <a:t>BricQ</a:t>
            </a:r>
            <a:r>
              <a:rPr lang="pl-PL" dirty="0" smtClean="0"/>
              <a:t> Motion </a:t>
            </a:r>
            <a:r>
              <a:rPr lang="pl-PL" dirty="0" err="1" smtClean="0"/>
              <a:t>Essential</a:t>
            </a:r>
            <a:r>
              <a:rPr lang="pl-PL" dirty="0" smtClean="0"/>
              <a:t> – kl. 1-3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2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u="sng" dirty="0" smtClean="0"/>
              <a:t>Kodowanie i programowanie</a:t>
            </a:r>
            <a:br>
              <a:rPr lang="pl-PL" u="sng" dirty="0" smtClean="0"/>
            </a:br>
            <a:r>
              <a:rPr lang="pl-PL" u="sng" dirty="0" smtClean="0"/>
              <a:t>dla najmłodszych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Zestawy klocków KORBO to możliwość wprowadzenia dynamiki, mechanizmów i ruchu elementów kodu.</a:t>
            </a:r>
          </a:p>
          <a:p>
            <a:r>
              <a:rPr lang="pl-PL" dirty="0" smtClean="0"/>
              <a:t>Zestawy klocków KORBO wykorzystuje się do ćwiczeń rozwijających myślenie logiczne, algorytmiczne i </a:t>
            </a:r>
            <a:r>
              <a:rPr lang="pl-PL" dirty="0" err="1" smtClean="0"/>
              <a:t>komputacyjne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Zapis nut na pięciolinii to też ustalony kod, którym posługują się muzycy na całym świecie. Zestaw klocków KORBO </a:t>
            </a:r>
            <a:r>
              <a:rPr lang="pl-PL" dirty="0" err="1" smtClean="0"/>
              <a:t>Code</a:t>
            </a:r>
            <a:r>
              <a:rPr lang="pl-PL" dirty="0" smtClean="0"/>
              <a:t> Music upraszcza naukę rytmu i melodii.</a:t>
            </a:r>
          </a:p>
          <a:p>
            <a:r>
              <a:rPr lang="pl-PL" dirty="0" smtClean="0"/>
              <a:t>Narzędzie </a:t>
            </a:r>
            <a:r>
              <a:rPr lang="pl-PL" dirty="0" err="1" smtClean="0"/>
              <a:t>Korbo+CONCEPT</a:t>
            </a:r>
            <a:r>
              <a:rPr lang="pl-PL" dirty="0" smtClean="0"/>
              <a:t>  to zestaw materiałów wspierających proces nauczania i realizację zagadnień z podstawy programowej.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2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WYPOSAŻENIE STANOWISK I NARZĘDZIA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SZAFY i REGAŁY NA NARZĘDZIA DLA UCZNIA DO PRAC TECHNICZNYCH</a:t>
            </a:r>
          </a:p>
          <a:p>
            <a:r>
              <a:rPr lang="pl-PL" dirty="0"/>
              <a:t>T</a:t>
            </a:r>
            <a:r>
              <a:rPr lang="pl-PL" dirty="0" smtClean="0"/>
              <a:t>aborety</a:t>
            </a:r>
          </a:p>
          <a:p>
            <a:r>
              <a:rPr lang="pl-PL" dirty="0" smtClean="0"/>
              <a:t>PIROGRAF – WYPALARKA 1 szt.</a:t>
            </a:r>
          </a:p>
          <a:p>
            <a:r>
              <a:rPr lang="pl-PL" dirty="0" smtClean="0"/>
              <a:t>WIERTARKO-WKRĘTARKA 1 szt.</a:t>
            </a:r>
          </a:p>
          <a:p>
            <a:r>
              <a:rPr lang="pl-PL" dirty="0" smtClean="0"/>
              <a:t>SZLIFIERKA + PAPIERY ŚCIERNE 1 szt.</a:t>
            </a:r>
          </a:p>
          <a:p>
            <a:r>
              <a:rPr lang="pl-PL" dirty="0" smtClean="0"/>
              <a:t>MOBILNY STÓŁ ROBOCZY</a:t>
            </a:r>
          </a:p>
          <a:p>
            <a:r>
              <a:rPr lang="pl-PL" dirty="0" smtClean="0"/>
              <a:t>Zestawy do szycia – igły, szpilki, nożyczki, szydełka, krosna, farby do tkanin</a:t>
            </a:r>
          </a:p>
          <a:p>
            <a:r>
              <a:rPr lang="pl-PL" dirty="0" smtClean="0"/>
              <a:t>Biała tablica magnetyczna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91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AUDIO - VIDEO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Sprzęt do rejestrowania obrazu i dźwięku – szkolne studio nagrań </a:t>
            </a:r>
            <a:r>
              <a:rPr lang="pl-PL" dirty="0" smtClean="0">
                <a:sym typeface="Wingdings" panose="05000000000000000000" pitchFamily="2" charset="2"/>
              </a:rPr>
              <a:t>: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Aparat fotograficzny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Statywy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Mikrofony: bezprzewodowy i kierunkowy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Oświetlenie</a:t>
            </a:r>
          </a:p>
          <a:p>
            <a:r>
              <a:rPr lang="pl-PL" dirty="0" err="1" smtClean="0">
                <a:sym typeface="Wingdings" panose="05000000000000000000" pitchFamily="2" charset="2"/>
              </a:rPr>
              <a:t>Scianka</a:t>
            </a:r>
            <a:r>
              <a:rPr lang="pl-PL" dirty="0" smtClean="0">
                <a:sym typeface="Wingdings" panose="05000000000000000000" pitchFamily="2" charset="2"/>
              </a:rPr>
              <a:t> – </a:t>
            </a:r>
            <a:r>
              <a:rPr lang="pl-PL" dirty="0" err="1" smtClean="0">
                <a:sym typeface="Wingdings" panose="05000000000000000000" pitchFamily="2" charset="2"/>
              </a:rPr>
              <a:t>green</a:t>
            </a:r>
            <a:r>
              <a:rPr lang="pl-PL" dirty="0" smtClean="0">
                <a:sym typeface="Wingdings" panose="05000000000000000000" pitchFamily="2" charset="2"/>
              </a:rPr>
              <a:t> </a:t>
            </a:r>
            <a:r>
              <a:rPr lang="pl-PL" dirty="0" err="1" smtClean="0">
                <a:sym typeface="Wingdings" panose="05000000000000000000" pitchFamily="2" charset="2"/>
              </a:rPr>
              <a:t>screen</a:t>
            </a:r>
            <a:endParaRPr lang="pl-P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67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Okulary </a:t>
            </a:r>
            <a:r>
              <a:rPr lang="pl-PL" dirty="0" err="1" smtClean="0"/>
              <a:t>ClassVR</a:t>
            </a:r>
            <a:r>
              <a:rPr lang="pl-PL" dirty="0" smtClean="0"/>
              <a:t> z 5-letnią licencją.</a:t>
            </a:r>
          </a:p>
          <a:p>
            <a:r>
              <a:rPr lang="pl-PL" dirty="0" smtClean="0"/>
              <a:t>Mikroskop LCD z kamerą cyfrową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82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290" y="338666"/>
            <a:ext cx="5676827" cy="60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237066"/>
            <a:ext cx="8161867" cy="62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16" y="440266"/>
            <a:ext cx="8449056" cy="60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203200"/>
            <a:ext cx="8043334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5358" y="207963"/>
            <a:ext cx="8791575" cy="1197504"/>
          </a:xfrm>
        </p:spPr>
        <p:txBody>
          <a:bodyPr/>
          <a:lstStyle/>
          <a:p>
            <a:r>
              <a:rPr lang="pl-PL" dirty="0" smtClean="0"/>
              <a:t>LABORATORIA PRZYSZŁOŚCI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55359" y="2167467"/>
            <a:ext cx="7326842" cy="3217333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W </a:t>
            </a:r>
            <a:r>
              <a:rPr lang="pl-PL" sz="2800" dirty="0">
                <a:solidFill>
                  <a:schemeClr val="tx1"/>
                </a:solidFill>
              </a:rPr>
              <a:t>ramach Programu szkoły otrzymają od państwa wsparcie finansowe na zakup wyposażenia technicznego niezbędnego do rozwoju umiejętności praktycznych wśród dzieci i młodzieży</a:t>
            </a:r>
            <a:r>
              <a:rPr lang="pl-PL" sz="2800" dirty="0" smtClean="0">
                <a:solidFill>
                  <a:schemeClr val="tx1"/>
                </a:solidFill>
              </a:rPr>
              <a:t>.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2313" y="1360487"/>
            <a:ext cx="7659688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Kreatywne myślenie oraz obsługa narzędzi to jedne z podstawowych umiejętności decydujących o rozwoju cywilizacyjnym, gospodarczym i społecznym. Wzrost innowacyjności oraz rozwój technologiczny spowodował, że umiejętności matematyczne, w zakresie nauk przyrodniczych, technologii i inżynierii są dziś ważniejsze niż kiedykolwiek wcześniej.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93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08213" y="1512887"/>
            <a:ext cx="7367588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Laboratoria Przyszłości to nowoczesny sprzęt, który uatrakcyjni zajęcia szkolne i pozwolą uczniom rozwijać swoje zainteresowania nie tylko w ramach obowiązkowych zajęć edukacyjnych, lecz także w ramach zajęć pozalekcyjnych, kół zainteresowań i innych form rozwijania umiejętności.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21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98699" y="580418"/>
            <a:ext cx="7467601" cy="1244149"/>
          </a:xfrm>
        </p:spPr>
        <p:txBody>
          <a:bodyPr/>
          <a:lstStyle/>
          <a:p>
            <a:pPr algn="ctr"/>
            <a:r>
              <a:rPr lang="pl-PL" dirty="0" smtClean="0"/>
              <a:t>PRACOWNIA STEAM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7205" y="1824567"/>
            <a:ext cx="8510588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czyli: nauka</a:t>
            </a:r>
            <a:r>
              <a:rPr lang="pl-PL" dirty="0"/>
              <a:t>, technologia, inżynieria, sztuka oraz </a:t>
            </a:r>
            <a:r>
              <a:rPr lang="pl-PL" dirty="0" smtClean="0"/>
              <a:t>matematyka.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Laboratoria </a:t>
            </a:r>
            <a:r>
              <a:rPr lang="pl-PL" dirty="0"/>
              <a:t>przyszłości to projekt realizowany przez Ministerstwo Edukacji i Nauki oraz Centrum </a:t>
            </a:r>
            <a:r>
              <a:rPr lang="pl-PL" dirty="0" err="1"/>
              <a:t>GovTech</a:t>
            </a:r>
            <a:r>
              <a:rPr lang="pl-PL" dirty="0"/>
              <a:t> w Kancelarii Prezesa Rady Ministrów. Celem projektu jest wspieranie publicznych szkół podstawowych w budowaniu wśród uczniów kompetencji przyszłości z tzw. Kierunków </a:t>
            </a:r>
            <a:r>
              <a:rPr lang="pl-PL" dirty="0" smtClean="0"/>
              <a:t>STEAM.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3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Wyposażenie zakupione w ramach programu „Laboratoria Przyszłości” mogą być wykorzystywane podczas: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41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1</a:t>
            </a:r>
            <a:r>
              <a:rPr lang="pl-PL" sz="2000" dirty="0"/>
              <a:t>) </a:t>
            </a:r>
            <a:r>
              <a:rPr lang="pl-PL" sz="2000" dirty="0" smtClean="0"/>
              <a:t>obowiązkowych zajęć edukacyjnych, </a:t>
            </a:r>
            <a:r>
              <a:rPr lang="pl-PL" sz="2000" dirty="0"/>
              <a:t>do których zalicza się zajęcia edukacyjne </a:t>
            </a:r>
          </a:p>
          <a:p>
            <a:pPr marL="0" indent="0">
              <a:buNone/>
            </a:pPr>
            <a:r>
              <a:rPr lang="pl-PL" sz="2000" dirty="0"/>
              <a:t>z zakresu kształcenia ogólnego i z zakresu kształcenia w </a:t>
            </a:r>
            <a:r>
              <a:rPr lang="pl-PL" sz="2000" dirty="0" smtClean="0"/>
              <a:t>zawodzie</a:t>
            </a:r>
          </a:p>
          <a:p>
            <a:pPr marL="0" indent="0">
              <a:buNone/>
            </a:pPr>
            <a:r>
              <a:rPr lang="pl-PL" sz="2000" dirty="0"/>
              <a:t>2) </a:t>
            </a:r>
            <a:r>
              <a:rPr lang="pl-PL" sz="2000" dirty="0" smtClean="0"/>
              <a:t>dodatkowych zajęć edukacyjnych, </a:t>
            </a:r>
            <a:r>
              <a:rPr lang="pl-PL" sz="2000" dirty="0"/>
              <a:t>do których zalicza się</a:t>
            </a:r>
            <a:r>
              <a:rPr lang="pl-PL" sz="2000" dirty="0" smtClean="0"/>
              <a:t>:</a:t>
            </a:r>
          </a:p>
          <a:p>
            <a:pPr marL="342900" indent="-342900">
              <a:buAutoNum type="alphaLcParenR"/>
            </a:pPr>
            <a:r>
              <a:rPr lang="pl-PL" sz="2000" dirty="0" smtClean="0"/>
              <a:t>zajęcia </a:t>
            </a:r>
            <a:r>
              <a:rPr lang="pl-PL" sz="2000" dirty="0"/>
              <a:t>z języka obcego nowożytnego innego niż język obcy nowożytny nauczany w ramach obowiązkowych zajęć edukacyjnych</a:t>
            </a:r>
            <a:r>
              <a:rPr lang="pl-PL" sz="2000" dirty="0" smtClean="0"/>
              <a:t>,</a:t>
            </a:r>
          </a:p>
          <a:p>
            <a:pPr marL="342900" indent="-342900">
              <a:buAutoNum type="alphaLcParenR"/>
            </a:pPr>
            <a:r>
              <a:rPr lang="pl-PL" sz="2000" dirty="0" smtClean="0"/>
              <a:t> zajęcia</a:t>
            </a:r>
            <a:r>
              <a:rPr lang="pl-PL" sz="2000" dirty="0"/>
              <a:t>, dla których nie została ustalona podstawa programowa, lecz program nauczania tych zajęć został włączony do szkolnego zestawu programów nauczania;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3</a:t>
            </a:r>
            <a:r>
              <a:rPr lang="pl-PL" sz="2000" dirty="0"/>
              <a:t>) zajęcia rewalidacyjne dla uczniów niepełnosprawnych; </a:t>
            </a:r>
          </a:p>
        </p:txBody>
      </p:sp>
    </p:spTree>
    <p:extLst>
      <p:ext uri="{BB962C8B-B14F-4D97-AF65-F5344CB8AC3E}">
        <p14:creationId xmlns:p14="http://schemas.microsoft.com/office/powerpoint/2010/main" val="172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309</TotalTime>
  <Words>638</Words>
  <Application>Microsoft Office PowerPoint</Application>
  <PresentationFormat>Panoramiczny</PresentationFormat>
  <Paragraphs>64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Tw Cen MT</vt:lpstr>
      <vt:lpstr>Wingdings</vt:lpstr>
      <vt:lpstr>Obwód</vt:lpstr>
      <vt:lpstr>Prezentacja programu PowerPoint</vt:lpstr>
      <vt:lpstr>Prezentacja programu PowerPoint</vt:lpstr>
      <vt:lpstr>Prezentacja programu PowerPoint</vt:lpstr>
      <vt:lpstr>Prezentacja programu PowerPoint</vt:lpstr>
      <vt:lpstr>LABORATORIA PRZYSZŁOŚCI</vt:lpstr>
      <vt:lpstr>Prezentacja programu PowerPoint</vt:lpstr>
      <vt:lpstr>Prezentacja programu PowerPoint</vt:lpstr>
      <vt:lpstr>PRACOWNIA STEAM </vt:lpstr>
      <vt:lpstr>Wyposażenie zakupione w ramach programu „Laboratoria Przyszłości” mogą być wykorzystywane podczas:</vt:lpstr>
      <vt:lpstr>Wyposażenie zakupione w ramach programu „Laboratoria Przyszłości” mogą być wykorzystywane podczas:</vt:lpstr>
      <vt:lpstr>Działania dotyczące wykorzystania wyposażenia:</vt:lpstr>
      <vt:lpstr>Organ prowadzący szkoły ma obowiązek:</vt:lpstr>
      <vt:lpstr>ROBOTYKA</vt:lpstr>
      <vt:lpstr>Kodowanie i programowanie dla najmłodszych</vt:lpstr>
      <vt:lpstr>WYPOSAŻENIE STANOWISK I NARZĘDZIA</vt:lpstr>
      <vt:lpstr>AUDIO - VIDEO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LABORATORIA PRZYSZŁOŚCI</dc:title>
  <dc:creator>Agnieszka Nicpoń</dc:creator>
  <cp:lastModifiedBy>Agnieszka Nicpoń</cp:lastModifiedBy>
  <cp:revision>18</cp:revision>
  <dcterms:created xsi:type="dcterms:W3CDTF">2022-01-21T12:11:58Z</dcterms:created>
  <dcterms:modified xsi:type="dcterms:W3CDTF">2022-01-27T09:40:29Z</dcterms:modified>
</cp:coreProperties>
</file>